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8" r:id="rId13"/>
    <p:sldId id="265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96sep" initials="g" lastIdx="3" clrIdx="0">
    <p:extLst>
      <p:ext uri="{19B8F6BF-5375-455C-9EA6-DF929625EA0E}">
        <p15:presenceInfo xmlns:p15="http://schemas.microsoft.com/office/powerpoint/2012/main" userId="ga96se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84" d="100"/>
          <a:sy n="84" d="100"/>
        </p:scale>
        <p:origin x="54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7.6646966458709137E-2"/>
          <c:y val="2.4231167516750023E-2"/>
          <c:w val="0.92335303260093005"/>
          <c:h val="0.6312945440115465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Preis: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Preis: 2$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Preis: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01.117" idx="2">
    <p:pos x="10" y="10"/>
    <p:text>Kings of Dominia is a puzzle game where you place Domino stones strategically in order to bring the enemy to fall. There are mutiple levels and stone types to achieve this goal.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27.745" idx="3">
    <p:pos x="10" y="10"/>
    <p:text>Kings of Dominia takes place in a medieval world where the player is in control of a Domino army.
The player tries to storm castles of enemy kings by placing Domino rows and using upgrade stones.
Blast, slide and fall through a variety of levels and bring glory to your kingdom.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geringe bis keine Anschaffungskosten</a:t>
          </a:r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7964DAA6-95BB-4075-9569-05EE6B251AA9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Bei Erfolg Spieleinhalt ohne zusätzliche Fixkosten erweiterbar</a:t>
          </a:r>
        </a:p>
      </dgm:t>
    </dgm:pt>
    <dgm:pt modelId="{F61A7456-1431-47BF-8720-F878909DA5AA}" type="parTrans" cxnId="{8A18FFD4-5187-4204-B75A-5DCD0713DF26}">
      <dgm:prSet/>
      <dgm:spPr/>
      <dgm:t>
        <a:bodyPr/>
        <a:lstStyle/>
        <a:p>
          <a:endParaRPr lang="de-DE"/>
        </a:p>
      </dgm:t>
    </dgm:pt>
    <dgm:pt modelId="{EB5BAFB7-0E3F-476D-8B7D-FCFE11B10084}" type="sibTrans" cxnId="{8A18FFD4-5187-4204-B75A-5DCD0713DF26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Cross Plattform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685224CC-D503-41D3-9921-FF944D7D4B2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Graphik (gegenüber Konkurrenz + </a:t>
          </a:r>
          <a:r>
            <a:rPr lang="de-DE" dirty="0" err="1"/>
            <a:t>Theme</a:t>
          </a:r>
          <a:r>
            <a:rPr lang="de-DE" dirty="0"/>
            <a:t> Immersion)</a:t>
          </a:r>
        </a:p>
      </dgm:t>
    </dgm:pt>
    <dgm:pt modelId="{0E42A845-5737-4F29-8DCB-6066BCD726E1}" type="parTrans" cxnId="{D46F68D0-AC59-42D1-B5AA-DD9284B1B9B4}">
      <dgm:prSet/>
      <dgm:spPr/>
      <dgm:t>
        <a:bodyPr/>
        <a:lstStyle/>
        <a:p>
          <a:endParaRPr lang="de-DE"/>
        </a:p>
      </dgm:t>
    </dgm:pt>
    <dgm:pt modelId="{C5AA941B-61B2-4723-BDFA-78B4F324EC4D}" type="sibTrans" cxnId="{D46F68D0-AC59-42D1-B5AA-DD9284B1B9B4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Spieler: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Einzigartiges Spiel (Domino Genre extrem klein)</a:t>
          </a:r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5BB8C947-0CE8-45D5-98C1-786F63AF5C3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Nostalgiefaktor für Domino Fans</a:t>
          </a:r>
        </a:p>
      </dgm:t>
    </dgm:pt>
    <dgm:pt modelId="{42F563C1-C50F-4D7F-902C-643824BEE96D}" type="parTrans" cxnId="{31FEF057-3E83-4419-8BD1-AF4623BEBDEB}">
      <dgm:prSet/>
      <dgm:spPr/>
      <dgm:t>
        <a:bodyPr/>
        <a:lstStyle/>
        <a:p>
          <a:endParaRPr lang="de-DE"/>
        </a:p>
      </dgm:t>
    </dgm:pt>
    <dgm:pt modelId="{69B09375-A67C-4624-A653-3F5E3A1D4675}" type="sibTrans" cxnId="{31FEF057-3E83-4419-8BD1-AF4623BEBDEB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Platform</a:t>
          </a:r>
          <a:endParaRPr lang="de-DE" dirty="0"/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2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7"/>
      <dgm:spPr/>
    </dgm:pt>
    <dgm:pt modelId="{85B9231B-828A-44EF-A039-5C8A35DAACAF}" type="pres">
      <dgm:prSet presAssocID="{BB65DEC2-7366-499D-92D9-F23D45110A11}" presName="vertSpace2b" presStyleCnt="0"/>
      <dgm:spPr/>
    </dgm:pt>
    <dgm:pt modelId="{750E1C5A-7006-465E-989F-E2D9D333FE69}" type="pres">
      <dgm:prSet presAssocID="{7964DAA6-95BB-4075-9569-05EE6B251AA9}" presName="horz2" presStyleCnt="0"/>
      <dgm:spPr/>
    </dgm:pt>
    <dgm:pt modelId="{87F4CDBA-C725-4F1F-AE72-062A89A621B5}" type="pres">
      <dgm:prSet presAssocID="{7964DAA6-95BB-4075-9569-05EE6B251AA9}" presName="horzSpace2" presStyleCnt="0"/>
      <dgm:spPr/>
    </dgm:pt>
    <dgm:pt modelId="{94E4A84F-1857-4007-9148-53CD124543BA}" type="pres">
      <dgm:prSet presAssocID="{7964DAA6-95BB-4075-9569-05EE6B251AA9}" presName="tx2" presStyleLbl="revTx" presStyleIdx="2" presStyleCnt="9"/>
      <dgm:spPr/>
    </dgm:pt>
    <dgm:pt modelId="{70F54556-3973-495F-B0DA-58383F1DF0B8}" type="pres">
      <dgm:prSet presAssocID="{7964DAA6-95BB-4075-9569-05EE6B251AA9}" presName="vert2" presStyleCnt="0"/>
      <dgm:spPr/>
    </dgm:pt>
    <dgm:pt modelId="{D4DEC0C6-10C5-4CDA-9665-233AB2012A1D}" type="pres">
      <dgm:prSet presAssocID="{7964DAA6-95BB-4075-9569-05EE6B251AA9}" presName="thinLine2b" presStyleLbl="callout" presStyleIdx="1" presStyleCnt="7"/>
      <dgm:spPr/>
    </dgm:pt>
    <dgm:pt modelId="{DA521959-67A2-415B-895E-04A4DE5D6461}" type="pres">
      <dgm:prSet presAssocID="{7964DAA6-95BB-4075-9569-05EE6B251AA9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3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2" presStyleCnt="7"/>
      <dgm:spPr/>
    </dgm:pt>
    <dgm:pt modelId="{2210AAE9-9CBD-45FF-A035-22A7A8915D2E}" type="pres">
      <dgm:prSet presAssocID="{BDB888C4-7960-44BF-8E89-9C8FA90B7EC7}" presName="vertSpace2b" presStyleCnt="0"/>
      <dgm:spPr/>
    </dgm:pt>
    <dgm:pt modelId="{D1381826-ED43-48EF-BF99-D8F1B847B86F}" type="pres">
      <dgm:prSet presAssocID="{FFCA967B-104C-481E-B5E3-4BC68EE0DD84}" presName="thickLine" presStyleLbl="alignNode1" presStyleIdx="1" presStyleCnt="2"/>
      <dgm:spPr/>
    </dgm:pt>
    <dgm:pt modelId="{2A307E9B-9B8D-487A-8DF4-142B19E6FF3D}" type="pres">
      <dgm:prSet presAssocID="{FFCA967B-104C-481E-B5E3-4BC68EE0DD84}" presName="horz1" presStyleCnt="0"/>
      <dgm:spPr/>
    </dgm:pt>
    <dgm:pt modelId="{3AC412F4-0DC0-4F5E-B291-DC004FB21DD3}" type="pres">
      <dgm:prSet presAssocID="{FFCA967B-104C-481E-B5E3-4BC68EE0DD84}" presName="tx1" presStyleLbl="revTx" presStyleIdx="4" presStyleCnt="9"/>
      <dgm:spPr/>
    </dgm:pt>
    <dgm:pt modelId="{C0B902D5-069F-442E-8748-F2D90B07E05E}" type="pres">
      <dgm:prSet presAssocID="{FFCA967B-104C-481E-B5E3-4BC68EE0DD84}" presName="vert1" presStyleCnt="0"/>
      <dgm:spPr/>
    </dgm:pt>
    <dgm:pt modelId="{9FFA7E92-D46B-4839-883B-E0731D547A89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5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7"/>
      <dgm:spPr/>
    </dgm:pt>
    <dgm:pt modelId="{16E4F070-27BB-436E-BD0C-E155BF39A4E5}" type="pres">
      <dgm:prSet presAssocID="{8CC93AF9-D09F-4C9E-96AB-D91E9734F5A3}" presName="vertSpace2b" presStyleCnt="0"/>
      <dgm:spPr/>
    </dgm:pt>
    <dgm:pt modelId="{703ED9FE-8B6F-472B-BD31-E798359BBBED}" type="pres">
      <dgm:prSet presAssocID="{685224CC-D503-41D3-9921-FF944D7D4B2F}" presName="horz2" presStyleCnt="0"/>
      <dgm:spPr/>
    </dgm:pt>
    <dgm:pt modelId="{77EFB059-CEF4-452A-A64A-DAB4CB409A8C}" type="pres">
      <dgm:prSet presAssocID="{685224CC-D503-41D3-9921-FF944D7D4B2F}" presName="horzSpace2" presStyleCnt="0"/>
      <dgm:spPr/>
    </dgm:pt>
    <dgm:pt modelId="{6863C7BF-E991-4C47-9D11-C013E39833B1}" type="pres">
      <dgm:prSet presAssocID="{685224CC-D503-41D3-9921-FF944D7D4B2F}" presName="tx2" presStyleLbl="revTx" presStyleIdx="6" presStyleCnt="9"/>
      <dgm:spPr/>
    </dgm:pt>
    <dgm:pt modelId="{948CCBCB-249B-4E10-A963-34324583351B}" type="pres">
      <dgm:prSet presAssocID="{685224CC-D503-41D3-9921-FF944D7D4B2F}" presName="vert2" presStyleCnt="0"/>
      <dgm:spPr/>
    </dgm:pt>
    <dgm:pt modelId="{DF80A888-33F7-4A50-BDDB-79BFC53B3722}" type="pres">
      <dgm:prSet presAssocID="{685224CC-D503-41D3-9921-FF944D7D4B2F}" presName="thinLine2b" presStyleLbl="callout" presStyleIdx="4" presStyleCnt="7"/>
      <dgm:spPr/>
    </dgm:pt>
    <dgm:pt modelId="{19A69008-F377-4375-8C2A-A323CE39D495}" type="pres">
      <dgm:prSet presAssocID="{685224CC-D503-41D3-9921-FF944D7D4B2F}" presName="vertSpace2b" presStyleCnt="0"/>
      <dgm:spPr/>
    </dgm:pt>
    <dgm:pt modelId="{1AAB6C44-2625-42ED-9E8D-CE99E4BFF2A5}" type="pres">
      <dgm:prSet presAssocID="{5BB8C947-0CE8-45D5-98C1-786F63AF5C34}" presName="horz2" presStyleCnt="0"/>
      <dgm:spPr/>
    </dgm:pt>
    <dgm:pt modelId="{4744E70E-AE83-4B2D-AF71-76FB89592D60}" type="pres">
      <dgm:prSet presAssocID="{5BB8C947-0CE8-45D5-98C1-786F63AF5C34}" presName="horzSpace2" presStyleCnt="0"/>
      <dgm:spPr/>
    </dgm:pt>
    <dgm:pt modelId="{FFDF4AE5-83AE-4526-A3FC-3D244FC1F863}" type="pres">
      <dgm:prSet presAssocID="{5BB8C947-0CE8-45D5-98C1-786F63AF5C34}" presName="tx2" presStyleLbl="revTx" presStyleIdx="7" presStyleCnt="9"/>
      <dgm:spPr/>
    </dgm:pt>
    <dgm:pt modelId="{D352B245-3697-49D8-B55A-E96BEFC17855}" type="pres">
      <dgm:prSet presAssocID="{5BB8C947-0CE8-45D5-98C1-786F63AF5C34}" presName="vert2" presStyleCnt="0"/>
      <dgm:spPr/>
    </dgm:pt>
    <dgm:pt modelId="{5F8B4E6A-14C9-4468-95E7-7F79A8E7B943}" type="pres">
      <dgm:prSet presAssocID="{5BB8C947-0CE8-45D5-98C1-786F63AF5C34}" presName="thinLine2b" presStyleLbl="callout" presStyleIdx="5" presStyleCnt="7"/>
      <dgm:spPr/>
    </dgm:pt>
    <dgm:pt modelId="{D7C979C3-E1E8-4A6D-840A-DE51C30D58A2}" type="pres">
      <dgm:prSet presAssocID="{5BB8C947-0CE8-45D5-98C1-786F63AF5C34}" presName="vertSpace2b" presStyleCnt="0"/>
      <dgm:spPr/>
    </dgm:pt>
    <dgm:pt modelId="{20BC2686-7475-45E2-BBB2-385E9B8A1E90}" type="pres">
      <dgm:prSet presAssocID="{3BE0F5FA-4BA3-4A99-8F11-846ED26D8E5F}" presName="horz2" presStyleCnt="0"/>
      <dgm:spPr/>
    </dgm:pt>
    <dgm:pt modelId="{F7799CAB-687D-47A6-AAF8-2F5DDC809511}" type="pres">
      <dgm:prSet presAssocID="{3BE0F5FA-4BA3-4A99-8F11-846ED26D8E5F}" presName="horzSpace2" presStyleCnt="0"/>
      <dgm:spPr/>
    </dgm:pt>
    <dgm:pt modelId="{0391CA65-6B36-443A-A827-8BF2752816FB}" type="pres">
      <dgm:prSet presAssocID="{3BE0F5FA-4BA3-4A99-8F11-846ED26D8E5F}" presName="tx2" presStyleLbl="revTx" presStyleIdx="8" presStyleCnt="9"/>
      <dgm:spPr/>
    </dgm:pt>
    <dgm:pt modelId="{D28F45B5-88A6-421A-8163-42DCC513F29B}" type="pres">
      <dgm:prSet presAssocID="{3BE0F5FA-4BA3-4A99-8F11-846ED26D8E5F}" presName="vert2" presStyleCnt="0"/>
      <dgm:spPr/>
    </dgm:pt>
    <dgm:pt modelId="{EE63AAE3-446C-4FD5-A3F0-859021F371D8}" type="pres">
      <dgm:prSet presAssocID="{3BE0F5FA-4BA3-4A99-8F11-846ED26D8E5F}" presName="thinLine2b" presStyleLbl="callout" presStyleIdx="6" presStyleCnt="7"/>
      <dgm:spPr/>
    </dgm:pt>
    <dgm:pt modelId="{CB9F1968-803D-4E72-9DEA-4469743A38CE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31FEF057-3E83-4419-8BD1-AF4623BEBDEB}" srcId="{FFCA967B-104C-481E-B5E3-4BC68EE0DD84}" destId="{5BB8C947-0CE8-45D5-98C1-786F63AF5C34}" srcOrd="2" destOrd="0" parTransId="{42F563C1-C50F-4D7F-902C-643824BEE96D}" sibTransId="{69B09375-A67C-4624-A653-3F5E3A1D4675}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678C2595-7947-4031-95FD-73597F1F6510}" type="presOf" srcId="{7964DAA6-95BB-4075-9569-05EE6B251AA9}" destId="{94E4A84F-1857-4007-9148-53CD124543BA}" srcOrd="0" destOrd="0" presId="urn:microsoft.com/office/officeart/2008/layout/LinedList"/>
    <dgm:cxn modelId="{37F5E4BB-0256-4FAF-8B84-99845D7F14AD}" srcId="{18A0888F-F686-4A85-97A3-3EEC9C0D1BB2}" destId="{BDB888C4-7960-44BF-8E89-9C8FA90B7EC7}" srcOrd="2" destOrd="0" parTransId="{27FAF1BD-5411-4182-8B76-0CD19AF12008}" sibTransId="{E5E17107-0838-4CBE-80D8-150983CF3A6F}"/>
    <dgm:cxn modelId="{DAD763C3-B3C7-4170-95F3-0C85CAEC0CF2}" type="presOf" srcId="{5BB8C947-0CE8-45D5-98C1-786F63AF5C34}" destId="{FFDF4AE5-83AE-4526-A3FC-3D244FC1F863}" srcOrd="0" destOrd="0" presId="urn:microsoft.com/office/officeart/2008/layout/LinedList"/>
    <dgm:cxn modelId="{0F4703C7-19EC-4DB6-8BA2-35B35E698C2D}" srcId="{FFCA967B-104C-481E-B5E3-4BC68EE0DD84}" destId="{3BE0F5FA-4BA3-4A99-8F11-846ED26D8E5F}" srcOrd="3" destOrd="0" parTransId="{AF842053-835D-4E7F-A8E4-B26D2C044617}" sibTransId="{1F268A8F-0505-4FEF-A9BE-C4D710B2D328}"/>
    <dgm:cxn modelId="{B7C988C8-E851-49AE-92B3-B1CB99BB40B9}" type="presOf" srcId="{685224CC-D503-41D3-9921-FF944D7D4B2F}" destId="{6863C7BF-E991-4C47-9D11-C013E39833B1}" srcOrd="0" destOrd="0" presId="urn:microsoft.com/office/officeart/2008/layout/LinedList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D46F68D0-AC59-42D1-B5AA-DD9284B1B9B4}" srcId="{FFCA967B-104C-481E-B5E3-4BC68EE0DD84}" destId="{685224CC-D503-41D3-9921-FF944D7D4B2F}" srcOrd="1" destOrd="0" parTransId="{0E42A845-5737-4F29-8DCB-6066BCD726E1}" sibTransId="{C5AA941B-61B2-4723-BDFA-78B4F324EC4D}"/>
    <dgm:cxn modelId="{6CFAE0D3-2C68-46DB-9DF9-9C7A4D16C27C}" type="presOf" srcId="{3BE0F5FA-4BA3-4A99-8F11-846ED26D8E5F}" destId="{0391CA65-6B36-443A-A827-8BF2752816FB}" srcOrd="0" destOrd="0" presId="urn:microsoft.com/office/officeart/2008/layout/LinedList"/>
    <dgm:cxn modelId="{8A18FFD4-5187-4204-B75A-5DCD0713DF26}" srcId="{18A0888F-F686-4A85-97A3-3EEC9C0D1BB2}" destId="{7964DAA6-95BB-4075-9569-05EE6B251AA9}" srcOrd="1" destOrd="0" parTransId="{F61A7456-1431-47BF-8720-F878909DA5AA}" sibTransId="{EB5BAFB7-0E3F-476D-8B7D-FCFE11B10084}"/>
    <dgm:cxn modelId="{CD1977DA-0851-4D19-AF4A-B79E2EA2DA8C}" srcId="{F04587E4-67E1-40F0-838D-6EFB738C4867}" destId="{FFCA967B-104C-481E-B5E3-4BC68EE0DD84}" srcOrd="1" destOrd="0" parTransId="{AF6AD027-FBE0-4A79-9E8C-6378BB8182E4}" sibTransId="{BAA125B0-9226-4A80-890D-E121129F7209}"/>
    <dgm:cxn modelId="{08673FDE-24F9-418E-8FC4-10C42E3342C5}" type="presOf" srcId="{FFCA967B-104C-481E-B5E3-4BC68EE0DD84}" destId="{3AC412F4-0DC0-4F5E-B291-DC004FB21DD3}" srcOrd="0" destOrd="0" presId="urn:microsoft.com/office/officeart/2008/layout/LinedList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BBB967F6-8442-4CDC-9968-AF0084591C28}" type="presOf" srcId="{8CC93AF9-D09F-4C9E-96AB-D91E9734F5A3}" destId="{84B10F6D-B7C5-49D0-AE8F-46BCD6229010}" srcOrd="0" destOrd="0" presId="urn:microsoft.com/office/officeart/2008/layout/LinedList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761C5F4A-4C5F-4BAF-AA3B-BF94F07483F4}" type="presParOf" srcId="{E67DF22F-DBC5-49C0-AADB-22ED1FAA2700}" destId="{750E1C5A-7006-465E-989F-E2D9D333FE69}" srcOrd="4" destOrd="0" presId="urn:microsoft.com/office/officeart/2008/layout/LinedList"/>
    <dgm:cxn modelId="{BFCECEF2-7302-4E31-8C88-B23F2372ACE3}" type="presParOf" srcId="{750E1C5A-7006-465E-989F-E2D9D333FE69}" destId="{87F4CDBA-C725-4F1F-AE72-062A89A621B5}" srcOrd="0" destOrd="0" presId="urn:microsoft.com/office/officeart/2008/layout/LinedList"/>
    <dgm:cxn modelId="{05192956-EC05-4D2A-B9F3-B8853A97B1B4}" type="presParOf" srcId="{750E1C5A-7006-465E-989F-E2D9D333FE69}" destId="{94E4A84F-1857-4007-9148-53CD124543BA}" srcOrd="1" destOrd="0" presId="urn:microsoft.com/office/officeart/2008/layout/LinedList"/>
    <dgm:cxn modelId="{3D7DE104-A882-4258-82C4-CADDA8C32B55}" type="presParOf" srcId="{750E1C5A-7006-465E-989F-E2D9D333FE69}" destId="{70F54556-3973-495F-B0DA-58383F1DF0B8}" srcOrd="2" destOrd="0" presId="urn:microsoft.com/office/officeart/2008/layout/LinedList"/>
    <dgm:cxn modelId="{93DA4793-74C0-4EED-89A0-C832BE379CF7}" type="presParOf" srcId="{E67DF22F-DBC5-49C0-AADB-22ED1FAA2700}" destId="{D4DEC0C6-10C5-4CDA-9665-233AB2012A1D}" srcOrd="5" destOrd="0" presId="urn:microsoft.com/office/officeart/2008/layout/LinedList"/>
    <dgm:cxn modelId="{06E551EC-FA7C-4051-B588-84007C2D33B2}" type="presParOf" srcId="{E67DF22F-DBC5-49C0-AADB-22ED1FAA2700}" destId="{DA521959-67A2-415B-895E-04A4DE5D6461}" srcOrd="6" destOrd="0" presId="urn:microsoft.com/office/officeart/2008/layout/LinedList"/>
    <dgm:cxn modelId="{11A357E8-54A4-4866-A155-1F3C02700F70}" type="presParOf" srcId="{E67DF22F-DBC5-49C0-AADB-22ED1FAA2700}" destId="{30AB1ED7-7501-4BDE-AA5C-1DB115F5216B}" srcOrd="7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8" destOrd="0" presId="urn:microsoft.com/office/officeart/2008/layout/LinedList"/>
    <dgm:cxn modelId="{6A2ED940-CE43-4841-8AF4-1433D7C53897}" type="presParOf" srcId="{E67DF22F-DBC5-49C0-AADB-22ED1FAA2700}" destId="{2210AAE9-9CBD-45FF-A035-22A7A8915D2E}" srcOrd="9" destOrd="0" presId="urn:microsoft.com/office/officeart/2008/layout/LinedList"/>
    <dgm:cxn modelId="{ACEFB51E-B70E-42CC-BEA8-3AE3D158756F}" type="presParOf" srcId="{8F55964D-ADA4-4A94-A71D-3DCBC2C5514E}" destId="{D1381826-ED43-48EF-BF99-D8F1B847B86F}" srcOrd="2" destOrd="0" presId="urn:microsoft.com/office/officeart/2008/layout/LinedList"/>
    <dgm:cxn modelId="{15CCF960-5857-47D5-8305-DB025B1BCDF5}" type="presParOf" srcId="{8F55964D-ADA4-4A94-A71D-3DCBC2C5514E}" destId="{2A307E9B-9B8D-487A-8DF4-142B19E6FF3D}" srcOrd="3" destOrd="0" presId="urn:microsoft.com/office/officeart/2008/layout/LinedList"/>
    <dgm:cxn modelId="{B4CC006D-65FB-4F5E-BD06-48DBCB04C007}" type="presParOf" srcId="{2A307E9B-9B8D-487A-8DF4-142B19E6FF3D}" destId="{3AC412F4-0DC0-4F5E-B291-DC004FB21DD3}" srcOrd="0" destOrd="0" presId="urn:microsoft.com/office/officeart/2008/layout/LinedList"/>
    <dgm:cxn modelId="{9B4DD288-D50B-4009-9D16-E825B2CA0480}" type="presParOf" srcId="{2A307E9B-9B8D-487A-8DF4-142B19E6FF3D}" destId="{C0B902D5-069F-442E-8748-F2D90B07E05E}" srcOrd="1" destOrd="0" presId="urn:microsoft.com/office/officeart/2008/layout/LinedList"/>
    <dgm:cxn modelId="{199BD20A-E7EB-4283-95E8-A04A29F648BA}" type="presParOf" srcId="{C0B902D5-069F-442E-8748-F2D90B07E05E}" destId="{9FFA7E92-D46B-4839-883B-E0731D547A89}" srcOrd="0" destOrd="0" presId="urn:microsoft.com/office/officeart/2008/layout/LinedList"/>
    <dgm:cxn modelId="{54FEE2D3-3273-4987-A8F2-71FE410E10A5}" type="presParOf" srcId="{C0B902D5-069F-442E-8748-F2D90B07E05E}" destId="{732C36E0-3074-4194-B2C4-98E94E71BCCE}" srcOrd="1" destOrd="0" presId="urn:microsoft.com/office/officeart/2008/layout/LinedList"/>
    <dgm:cxn modelId="{14DD63BF-7FFD-45CA-8140-5462557D947D}" type="presParOf" srcId="{732C36E0-3074-4194-B2C4-98E94E71BCCE}" destId="{08843B68-D13C-4040-933F-EA204364CEDD}" srcOrd="0" destOrd="0" presId="urn:microsoft.com/office/officeart/2008/layout/LinedList"/>
    <dgm:cxn modelId="{A1445A28-D9AD-4CDB-9507-DD695F2614BB}" type="presParOf" srcId="{732C36E0-3074-4194-B2C4-98E94E71BCCE}" destId="{84B10F6D-B7C5-49D0-AE8F-46BCD6229010}" srcOrd="1" destOrd="0" presId="urn:microsoft.com/office/officeart/2008/layout/LinedList"/>
    <dgm:cxn modelId="{97D40597-08A1-48CA-A95E-5D222A37DA89}" type="presParOf" srcId="{732C36E0-3074-4194-B2C4-98E94E71BCCE}" destId="{EA903426-5C3F-4D15-AF52-A2C03B46063D}" srcOrd="2" destOrd="0" presId="urn:microsoft.com/office/officeart/2008/layout/LinedList"/>
    <dgm:cxn modelId="{9C83400B-D965-4E09-B3A0-A32097D87152}" type="presParOf" srcId="{C0B902D5-069F-442E-8748-F2D90B07E05E}" destId="{D0A34752-B7F4-441F-8A46-75CD096638D5}" srcOrd="2" destOrd="0" presId="urn:microsoft.com/office/officeart/2008/layout/LinedList"/>
    <dgm:cxn modelId="{0F299F6A-102B-4665-AF67-53645D590A99}" type="presParOf" srcId="{C0B902D5-069F-442E-8748-F2D90B07E05E}" destId="{16E4F070-27BB-436E-BD0C-E155BF39A4E5}" srcOrd="3" destOrd="0" presId="urn:microsoft.com/office/officeart/2008/layout/LinedList"/>
    <dgm:cxn modelId="{10933357-BB73-443F-BF7D-4F1D265E4D9F}" type="presParOf" srcId="{C0B902D5-069F-442E-8748-F2D90B07E05E}" destId="{703ED9FE-8B6F-472B-BD31-E798359BBBED}" srcOrd="4" destOrd="0" presId="urn:microsoft.com/office/officeart/2008/layout/LinedList"/>
    <dgm:cxn modelId="{E2CA513A-9218-45AD-BF1F-449CBF82DD4C}" type="presParOf" srcId="{703ED9FE-8B6F-472B-BD31-E798359BBBED}" destId="{77EFB059-CEF4-452A-A64A-DAB4CB409A8C}" srcOrd="0" destOrd="0" presId="urn:microsoft.com/office/officeart/2008/layout/LinedList"/>
    <dgm:cxn modelId="{3183C25A-D332-44F8-AA82-DB2EB03C1CC6}" type="presParOf" srcId="{703ED9FE-8B6F-472B-BD31-E798359BBBED}" destId="{6863C7BF-E991-4C47-9D11-C013E39833B1}" srcOrd="1" destOrd="0" presId="urn:microsoft.com/office/officeart/2008/layout/LinedList"/>
    <dgm:cxn modelId="{8BA0990B-39A4-43D1-A5DA-229CE45291DA}" type="presParOf" srcId="{703ED9FE-8B6F-472B-BD31-E798359BBBED}" destId="{948CCBCB-249B-4E10-A963-34324583351B}" srcOrd="2" destOrd="0" presId="urn:microsoft.com/office/officeart/2008/layout/LinedList"/>
    <dgm:cxn modelId="{31D2B581-87FD-4165-82A6-3D30D3421385}" type="presParOf" srcId="{C0B902D5-069F-442E-8748-F2D90B07E05E}" destId="{DF80A888-33F7-4A50-BDDB-79BFC53B3722}" srcOrd="5" destOrd="0" presId="urn:microsoft.com/office/officeart/2008/layout/LinedList"/>
    <dgm:cxn modelId="{F0896B8D-E62D-472C-B76E-5A8DF3CA8D8D}" type="presParOf" srcId="{C0B902D5-069F-442E-8748-F2D90B07E05E}" destId="{19A69008-F377-4375-8C2A-A323CE39D495}" srcOrd="6" destOrd="0" presId="urn:microsoft.com/office/officeart/2008/layout/LinedList"/>
    <dgm:cxn modelId="{7C7567FC-8689-46BD-A402-AA8098AA70B1}" type="presParOf" srcId="{C0B902D5-069F-442E-8748-F2D90B07E05E}" destId="{1AAB6C44-2625-42ED-9E8D-CE99E4BFF2A5}" srcOrd="7" destOrd="0" presId="urn:microsoft.com/office/officeart/2008/layout/LinedList"/>
    <dgm:cxn modelId="{CE4BC09F-56D5-4C66-A7DB-CBEA0DD9A80E}" type="presParOf" srcId="{1AAB6C44-2625-42ED-9E8D-CE99E4BFF2A5}" destId="{4744E70E-AE83-4B2D-AF71-76FB89592D60}" srcOrd="0" destOrd="0" presId="urn:microsoft.com/office/officeart/2008/layout/LinedList"/>
    <dgm:cxn modelId="{89BA4EB7-F95F-4F82-8226-39FA4179BD1F}" type="presParOf" srcId="{1AAB6C44-2625-42ED-9E8D-CE99E4BFF2A5}" destId="{FFDF4AE5-83AE-4526-A3FC-3D244FC1F863}" srcOrd="1" destOrd="0" presId="urn:microsoft.com/office/officeart/2008/layout/LinedList"/>
    <dgm:cxn modelId="{5CBA4003-AD5E-4D29-A487-8F5B34433928}" type="presParOf" srcId="{1AAB6C44-2625-42ED-9E8D-CE99E4BFF2A5}" destId="{D352B245-3697-49D8-B55A-E96BEFC17855}" srcOrd="2" destOrd="0" presId="urn:microsoft.com/office/officeart/2008/layout/LinedList"/>
    <dgm:cxn modelId="{4FC585DD-C4D2-4A2B-853B-40974545CFCB}" type="presParOf" srcId="{C0B902D5-069F-442E-8748-F2D90B07E05E}" destId="{5F8B4E6A-14C9-4468-95E7-7F79A8E7B943}" srcOrd="8" destOrd="0" presId="urn:microsoft.com/office/officeart/2008/layout/LinedList"/>
    <dgm:cxn modelId="{33A4566E-72EB-4F33-8F10-4E2427735B9C}" type="presParOf" srcId="{C0B902D5-069F-442E-8748-F2D90B07E05E}" destId="{D7C979C3-E1E8-4A6D-840A-DE51C30D58A2}" srcOrd="9" destOrd="0" presId="urn:microsoft.com/office/officeart/2008/layout/LinedList"/>
    <dgm:cxn modelId="{D2B54D69-1804-40C9-87FD-E03C223B8C40}" type="presParOf" srcId="{C0B902D5-069F-442E-8748-F2D90B07E05E}" destId="{20BC2686-7475-45E2-BBB2-385E9B8A1E90}" srcOrd="10" destOrd="0" presId="urn:microsoft.com/office/officeart/2008/layout/LinedList"/>
    <dgm:cxn modelId="{EC5297F2-262A-42A8-9360-A855BC1E2EFB}" type="presParOf" srcId="{20BC2686-7475-45E2-BBB2-385E9B8A1E90}" destId="{F7799CAB-687D-47A6-AAF8-2F5DDC809511}" srcOrd="0" destOrd="0" presId="urn:microsoft.com/office/officeart/2008/layout/LinedList"/>
    <dgm:cxn modelId="{3CDB43B6-A2BB-4445-AA58-76C08ACF67C5}" type="presParOf" srcId="{20BC2686-7475-45E2-BBB2-385E9B8A1E90}" destId="{0391CA65-6B36-443A-A827-8BF2752816FB}" srcOrd="1" destOrd="0" presId="urn:microsoft.com/office/officeart/2008/layout/LinedList"/>
    <dgm:cxn modelId="{598F5FE7-3BFD-4AE4-85AE-23256D1F2B5E}" type="presParOf" srcId="{20BC2686-7475-45E2-BBB2-385E9B8A1E90}" destId="{D28F45B5-88A6-421A-8163-42DCC513F29B}" srcOrd="2" destOrd="0" presId="urn:microsoft.com/office/officeart/2008/layout/LinedList"/>
    <dgm:cxn modelId="{4398E728-878D-4556-917F-8FD88CD213FB}" type="presParOf" srcId="{C0B902D5-069F-442E-8748-F2D90B07E05E}" destId="{EE63AAE3-446C-4FD5-A3F0-859021F371D8}" srcOrd="11" destOrd="0" presId="urn:microsoft.com/office/officeart/2008/layout/LinedList"/>
    <dgm:cxn modelId="{18E51CD5-08D3-4CC7-B7E0-58AB49570824}" type="presParOf" srcId="{C0B902D5-069F-442E-8748-F2D90B07E05E}" destId="{CB9F1968-803D-4E72-9DEA-4469743A38CE}" srcOrd="12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6">
            <a:lumMod val="60000"/>
            <a:lumOff val="40000"/>
          </a:schemeClr>
        </a:solidFill>
        <a:ln cap="sq">
          <a:miter lim="800000"/>
        </a:ln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Flexibel erweiterbar</a:t>
          </a: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Hohe Stückzahlen müssen verkauft werden</a:t>
          </a: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Kaum Konkurrenz im Genre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Reichweite erzeugen</a:t>
          </a: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Graphik</a:t>
          </a: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/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/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/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/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0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0"/>
          <a:ext cx="1679121" cy="1875290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Publisher:</a:t>
          </a:r>
        </a:p>
      </dsp:txBody>
      <dsp:txXfrm>
        <a:off x="0" y="0"/>
        <a:ext cx="1679121" cy="1875290"/>
      </dsp:txXfrm>
    </dsp:sp>
    <dsp:sp modelId="{EBCC6E84-2729-4413-BCB8-F7F13A40155F}">
      <dsp:nvSpPr>
        <dsp:cNvPr id="0" name=""/>
        <dsp:cNvSpPr/>
      </dsp:nvSpPr>
      <dsp:spPr>
        <a:xfrm>
          <a:off x="1805055" y="29301"/>
          <a:ext cx="6590551" cy="586028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geringe bis keine Anschaffungskosten</a:t>
          </a:r>
        </a:p>
      </dsp:txBody>
      <dsp:txXfrm>
        <a:off x="1805055" y="29301"/>
        <a:ext cx="6590551" cy="586028"/>
      </dsp:txXfrm>
    </dsp:sp>
    <dsp:sp modelId="{B3444362-885B-4C4F-8C2F-1839C86AB2EE}">
      <dsp:nvSpPr>
        <dsp:cNvPr id="0" name=""/>
        <dsp:cNvSpPr/>
      </dsp:nvSpPr>
      <dsp:spPr>
        <a:xfrm>
          <a:off x="1679121" y="61532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4A84F-1857-4007-9148-53CD124543BA}">
      <dsp:nvSpPr>
        <dsp:cNvPr id="0" name=""/>
        <dsp:cNvSpPr/>
      </dsp:nvSpPr>
      <dsp:spPr>
        <a:xfrm>
          <a:off x="1805055" y="644631"/>
          <a:ext cx="6590551" cy="586028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Bei Erfolg Spieleinhalt ohne zusätzliche Fixkosten erweiterbar</a:t>
          </a:r>
        </a:p>
      </dsp:txBody>
      <dsp:txXfrm>
        <a:off x="1805055" y="644631"/>
        <a:ext cx="6590551" cy="586028"/>
      </dsp:txXfrm>
    </dsp:sp>
    <dsp:sp modelId="{D4DEC0C6-10C5-4CDA-9665-233AB2012A1D}">
      <dsp:nvSpPr>
        <dsp:cNvPr id="0" name=""/>
        <dsp:cNvSpPr/>
      </dsp:nvSpPr>
      <dsp:spPr>
        <a:xfrm>
          <a:off x="1679121" y="123065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1805055" y="1259961"/>
          <a:ext cx="6590551" cy="586028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Cross Plattform</a:t>
          </a:r>
        </a:p>
      </dsp:txBody>
      <dsp:txXfrm>
        <a:off x="1805055" y="1259961"/>
        <a:ext cx="6590551" cy="586028"/>
      </dsp:txXfrm>
    </dsp:sp>
    <dsp:sp modelId="{48E61CCE-1989-4354-A7A3-FE52069D830C}">
      <dsp:nvSpPr>
        <dsp:cNvPr id="0" name=""/>
        <dsp:cNvSpPr/>
      </dsp:nvSpPr>
      <dsp:spPr>
        <a:xfrm>
          <a:off x="1679121" y="184598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81826-ED43-48EF-BF99-D8F1B847B86F}">
      <dsp:nvSpPr>
        <dsp:cNvPr id="0" name=""/>
        <dsp:cNvSpPr/>
      </dsp:nvSpPr>
      <dsp:spPr>
        <a:xfrm>
          <a:off x="0" y="1875291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412F4-0DC0-4F5E-B291-DC004FB21DD3}">
      <dsp:nvSpPr>
        <dsp:cNvPr id="0" name=""/>
        <dsp:cNvSpPr/>
      </dsp:nvSpPr>
      <dsp:spPr>
        <a:xfrm>
          <a:off x="0" y="1875291"/>
          <a:ext cx="1679121" cy="1875290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Spieler: </a:t>
          </a:r>
        </a:p>
      </dsp:txBody>
      <dsp:txXfrm>
        <a:off x="0" y="1875291"/>
        <a:ext cx="1679121" cy="1875290"/>
      </dsp:txXfrm>
    </dsp:sp>
    <dsp:sp modelId="{84B10F6D-B7C5-49D0-AE8F-46BCD6229010}">
      <dsp:nvSpPr>
        <dsp:cNvPr id="0" name=""/>
        <dsp:cNvSpPr/>
      </dsp:nvSpPr>
      <dsp:spPr>
        <a:xfrm>
          <a:off x="1805055" y="1897335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Einzigartiges Spiel (Domino Genre extrem klein)</a:t>
          </a:r>
        </a:p>
      </dsp:txBody>
      <dsp:txXfrm>
        <a:off x="1805055" y="1897335"/>
        <a:ext cx="6590551" cy="440894"/>
      </dsp:txXfrm>
    </dsp:sp>
    <dsp:sp modelId="{D0A34752-B7F4-441F-8A46-75CD096638D5}">
      <dsp:nvSpPr>
        <dsp:cNvPr id="0" name=""/>
        <dsp:cNvSpPr/>
      </dsp:nvSpPr>
      <dsp:spPr>
        <a:xfrm>
          <a:off x="1679121" y="233823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3C7BF-E991-4C47-9D11-C013E39833B1}">
      <dsp:nvSpPr>
        <dsp:cNvPr id="0" name=""/>
        <dsp:cNvSpPr/>
      </dsp:nvSpPr>
      <dsp:spPr>
        <a:xfrm>
          <a:off x="1805055" y="2360275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Graphik (gegenüber Konkurrenz + </a:t>
          </a:r>
          <a:r>
            <a:rPr lang="de-DE" sz="1700" kern="1200" dirty="0" err="1"/>
            <a:t>Theme</a:t>
          </a:r>
          <a:r>
            <a:rPr lang="de-DE" sz="1700" kern="1200" dirty="0"/>
            <a:t> Immersion)</a:t>
          </a:r>
        </a:p>
      </dsp:txBody>
      <dsp:txXfrm>
        <a:off x="1805055" y="2360275"/>
        <a:ext cx="6590551" cy="440894"/>
      </dsp:txXfrm>
    </dsp:sp>
    <dsp:sp modelId="{DF80A888-33F7-4A50-BDDB-79BFC53B3722}">
      <dsp:nvSpPr>
        <dsp:cNvPr id="0" name=""/>
        <dsp:cNvSpPr/>
      </dsp:nvSpPr>
      <dsp:spPr>
        <a:xfrm>
          <a:off x="1679121" y="280117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F4AE5-83AE-4526-A3FC-3D244FC1F863}">
      <dsp:nvSpPr>
        <dsp:cNvPr id="0" name=""/>
        <dsp:cNvSpPr/>
      </dsp:nvSpPr>
      <dsp:spPr>
        <a:xfrm>
          <a:off x="1805055" y="2823214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Nostalgiefaktor für Domino Fans</a:t>
          </a:r>
        </a:p>
      </dsp:txBody>
      <dsp:txXfrm>
        <a:off x="1805055" y="2823214"/>
        <a:ext cx="6590551" cy="440894"/>
      </dsp:txXfrm>
    </dsp:sp>
    <dsp:sp modelId="{5F8B4E6A-14C9-4468-95E7-7F79A8E7B943}">
      <dsp:nvSpPr>
        <dsp:cNvPr id="0" name=""/>
        <dsp:cNvSpPr/>
      </dsp:nvSpPr>
      <dsp:spPr>
        <a:xfrm>
          <a:off x="1679121" y="326410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1CA65-6B36-443A-A827-8BF2752816FB}">
      <dsp:nvSpPr>
        <dsp:cNvPr id="0" name=""/>
        <dsp:cNvSpPr/>
      </dsp:nvSpPr>
      <dsp:spPr>
        <a:xfrm>
          <a:off x="1805055" y="3286154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Cross </a:t>
          </a:r>
          <a:r>
            <a:rPr lang="de-DE" sz="1700" kern="1200" dirty="0" err="1"/>
            <a:t>Platform</a:t>
          </a:r>
          <a:endParaRPr lang="de-DE" sz="1700" kern="1200" dirty="0"/>
        </a:p>
      </dsp:txBody>
      <dsp:txXfrm>
        <a:off x="1805055" y="3286154"/>
        <a:ext cx="6590551" cy="440894"/>
      </dsp:txXfrm>
    </dsp:sp>
    <dsp:sp modelId="{EE63AAE3-446C-4FD5-A3F0-859021F371D8}">
      <dsp:nvSpPr>
        <dsp:cNvPr id="0" name=""/>
        <dsp:cNvSpPr/>
      </dsp:nvSpPr>
      <dsp:spPr>
        <a:xfrm>
          <a:off x="1679121" y="372704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488617" y="1016"/>
          <a:ext cx="1693283" cy="10159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tx1"/>
              </a:solidFill>
            </a:rPr>
            <a:t>Flexibel erweiterbar</a:t>
          </a:r>
        </a:p>
      </dsp:txBody>
      <dsp:txXfrm>
        <a:off x="488617" y="1016"/>
        <a:ext cx="1693283" cy="1015970"/>
      </dsp:txXfrm>
    </dsp:sp>
    <dsp:sp modelId="{8731FA69-8AC1-4EF1-9E31-1AD0EDA74964}">
      <dsp:nvSpPr>
        <dsp:cNvPr id="0" name=""/>
        <dsp:cNvSpPr/>
      </dsp:nvSpPr>
      <dsp:spPr>
        <a:xfrm>
          <a:off x="2351229" y="1016"/>
          <a:ext cx="1693283" cy="101597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tx1"/>
              </a:solidFill>
            </a:rPr>
            <a:t>Hohe Stückzahlen müssen verkauft werden</a:t>
          </a:r>
        </a:p>
      </dsp:txBody>
      <dsp:txXfrm>
        <a:off x="2351229" y="1016"/>
        <a:ext cx="1693283" cy="1015970"/>
      </dsp:txXfrm>
    </dsp:sp>
    <dsp:sp modelId="{D6EA0F58-E0A0-4BA1-833E-DCEA802D396B}">
      <dsp:nvSpPr>
        <dsp:cNvPr id="0" name=""/>
        <dsp:cNvSpPr/>
      </dsp:nvSpPr>
      <dsp:spPr>
        <a:xfrm>
          <a:off x="488617" y="1186314"/>
          <a:ext cx="1693283" cy="10159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tx1"/>
              </a:solidFill>
            </a:rPr>
            <a:t>Kaum Konkurrenz im Genre</a:t>
          </a:r>
        </a:p>
      </dsp:txBody>
      <dsp:txXfrm>
        <a:off x="488617" y="1186314"/>
        <a:ext cx="1693283" cy="1015970"/>
      </dsp:txXfrm>
    </dsp:sp>
    <dsp:sp modelId="{75112547-DFE1-4109-B920-80F10E10EFA7}">
      <dsp:nvSpPr>
        <dsp:cNvPr id="0" name=""/>
        <dsp:cNvSpPr/>
      </dsp:nvSpPr>
      <dsp:spPr>
        <a:xfrm>
          <a:off x="2351229" y="1186314"/>
          <a:ext cx="1693283" cy="101597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tx1"/>
              </a:solidFill>
            </a:rPr>
            <a:t>Reichweite erzeugen</a:t>
          </a:r>
        </a:p>
      </dsp:txBody>
      <dsp:txXfrm>
        <a:off x="2351229" y="1186314"/>
        <a:ext cx="1693283" cy="1015970"/>
      </dsp:txXfrm>
    </dsp:sp>
    <dsp:sp modelId="{011DC37B-87A6-4780-B89C-78C8E1A8BD49}">
      <dsp:nvSpPr>
        <dsp:cNvPr id="0" name=""/>
        <dsp:cNvSpPr/>
      </dsp:nvSpPr>
      <dsp:spPr>
        <a:xfrm>
          <a:off x="486585" y="2372314"/>
          <a:ext cx="1693283" cy="10159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tx1"/>
              </a:solidFill>
            </a:rPr>
            <a:t>Graphik</a:t>
          </a:r>
        </a:p>
      </dsp:txBody>
      <dsp:txXfrm>
        <a:off x="486585" y="2372314"/>
        <a:ext cx="1693283" cy="101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36532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51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83335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2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 what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</a:t>
            </a:r>
            <a:br>
              <a:rPr lang="de-DE" sz="2400" b="1" dirty="0"/>
            </a:b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At least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dedicated</a:t>
            </a:r>
            <a:r>
              <a:rPr lang="de-DE" dirty="0"/>
              <a:t> Designer (Artist)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At least two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Programmer</a:t>
            </a:r>
            <a:r>
              <a:rPr lang="de-DE" altLang="zh-CN" dirty="0" err="1"/>
              <a:t>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Team Leader (Project Manager)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Nice-To-Have: </a:t>
            </a:r>
            <a:r>
              <a:rPr lang="de-DE" dirty="0" err="1"/>
              <a:t>Assistant</a:t>
            </a:r>
            <a:r>
              <a:rPr lang="de-DE" dirty="0"/>
              <a:t> (Marketing, Publishing, etc.)</a:t>
            </a:r>
          </a:p>
        </p:txBody>
      </p:sp>
    </p:spTree>
    <p:extLst>
      <p:ext uri="{BB962C8B-B14F-4D97-AF65-F5344CB8AC3E}">
        <p14:creationId xmlns:p14="http://schemas.microsoft.com/office/powerpoint/2010/main" val="70625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74819"/>
              </p:ext>
            </p:extLst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</a:t>
                      </a:r>
                      <a:r>
                        <a:rPr lang="de-DE" dirty="0" err="1"/>
                        <a:t>done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before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into</a:t>
                      </a:r>
                      <a:r>
                        <a:rPr lang="de-DE" dirty="0"/>
                        <a:t>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535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33" y="1560386"/>
            <a:ext cx="3769615" cy="27277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70" y="4977575"/>
            <a:ext cx="8427262" cy="832675"/>
          </a:xfrm>
        </p:spPr>
        <p:txBody>
          <a:bodyPr>
            <a:normAutofit fontScale="85000" lnSpcReduction="10000"/>
          </a:bodyPr>
          <a:lstStyle/>
          <a:p>
            <a:r>
              <a:rPr lang="de-DE" sz="1800" dirty="0"/>
              <a:t>Gehalt von 2900 bis 4000 Geld (wir nehmen 3500) =&gt; 3.500$ x 4 = </a:t>
            </a:r>
            <a:r>
              <a:rPr lang="de-DE" sz="1800" b="1" dirty="0"/>
              <a:t>14.000$ pro Monat</a:t>
            </a:r>
          </a:p>
          <a:p>
            <a:r>
              <a:rPr lang="de-DE" sz="1800" dirty="0"/>
              <a:t>Unity Plus: 35$ x 4 = </a:t>
            </a:r>
            <a:r>
              <a:rPr lang="de-DE" sz="1800" b="1" dirty="0"/>
              <a:t>140$ pro Monat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447573" y="1408889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Fixkostenschätzung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6" y="1922890"/>
            <a:ext cx="2008763" cy="25109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88" y="1922890"/>
            <a:ext cx="1688400" cy="251095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5760044" y="1408888"/>
            <a:ext cx="2489826" cy="550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89FA0F2-1919-4BCC-9B56-D7840480427E}"/>
              </a:ext>
            </a:extLst>
          </p:cNvPr>
          <p:cNvSpPr/>
          <p:nvPr/>
        </p:nvSpPr>
        <p:spPr>
          <a:xfrm>
            <a:off x="5561442" y="4128794"/>
            <a:ext cx="2489826" cy="550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996646" y="4472371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2x Programmierer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3392491" y="4479778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6387578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Art Designer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64C221D-AC1E-4296-9A29-33FD60A77FC4}"/>
              </a:ext>
            </a:extLst>
          </p:cNvPr>
          <p:cNvSpPr/>
          <p:nvPr/>
        </p:nvSpPr>
        <p:spPr>
          <a:xfrm>
            <a:off x="5216134" y="1922890"/>
            <a:ext cx="3708805" cy="251095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447572" y="1408889"/>
            <a:ext cx="468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Sprungfixkosten/ variable Kosten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993062"/>
            <a:ext cx="7886700" cy="2496911"/>
          </a:xfrm>
        </p:spPr>
        <p:txBody>
          <a:bodyPr/>
          <a:lstStyle/>
          <a:p>
            <a:r>
              <a:rPr lang="de-DE" dirty="0"/>
              <a:t>Synchronsprecher für Vertonung der Story</a:t>
            </a:r>
          </a:p>
          <a:p>
            <a:r>
              <a:rPr lang="de-DE" dirty="0"/>
              <a:t>Art Designer -&gt; zusätzliche Skins oder Levels</a:t>
            </a:r>
          </a:p>
          <a:p>
            <a:endParaRPr lang="de-DE" dirty="0"/>
          </a:p>
          <a:p>
            <a:r>
              <a:rPr lang="de-DE" dirty="0"/>
              <a:t>Ggfs. Mac System</a:t>
            </a:r>
          </a:p>
          <a:p>
            <a:r>
              <a:rPr lang="de-DE" dirty="0"/>
              <a:t>Apple Developer Account</a:t>
            </a:r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5686426" y="3008776"/>
            <a:ext cx="257175" cy="779690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6106885" y="3202414"/>
            <a:ext cx="1858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Nice-</a:t>
            </a:r>
            <a:r>
              <a:rPr lang="de-DE" sz="2100" dirty="0" err="1"/>
              <a:t>To</a:t>
            </a:r>
            <a:r>
              <a:rPr lang="de-DE" sz="2100" dirty="0"/>
              <a:t>-</a:t>
            </a:r>
            <a:r>
              <a:rPr lang="de-DE" sz="2100" dirty="0" err="1"/>
              <a:t>Haves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2125265"/>
          <a:ext cx="6485780" cy="2180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890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3242890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726860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/>
                        <a:t>Best Case</a:t>
                      </a:r>
                    </a:p>
                  </a:txBody>
                  <a:tcPr marL="68580" marR="68580"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/>
                        <a:t>2 Monate</a:t>
                      </a:r>
                    </a:p>
                  </a:txBody>
                  <a:tcPr marL="68580" marR="68580"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726860">
                <a:tc>
                  <a:txBody>
                    <a:bodyPr/>
                    <a:lstStyle/>
                    <a:p>
                      <a:pPr algn="ctr"/>
                      <a:r>
                        <a:rPr lang="de-DE" sz="2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/>
                        <a:t>3,5 Monate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726860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 err="1"/>
                        <a:t>Worst</a:t>
                      </a:r>
                      <a:r>
                        <a:rPr lang="de-DE" sz="2100" b="1" dirty="0"/>
                        <a:t> Case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/>
                        <a:t>6 Monate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2486522" y="1408889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Zeiteinschätzung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628650" y="4536528"/>
            <a:ext cx="6983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Aufwandschätzung: 1/6 x (2x2 + 3x6 + 3,5) = </a:t>
            </a:r>
            <a:r>
              <a:rPr lang="de-DE" sz="2100" b="1" dirty="0"/>
              <a:t>4,25 Monate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628649" y="5183139"/>
            <a:ext cx="6983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Gesamte Fixkosten: 4,25 x 14.140$ = </a:t>
            </a:r>
            <a:r>
              <a:rPr lang="de-DE" sz="2100" b="1" dirty="0"/>
              <a:t>60.095$</a:t>
            </a:r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628651" y="1956577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Zielgruppe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0" y="2425273"/>
            <a:ext cx="2195929" cy="18185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2" y="1840342"/>
            <a:ext cx="1207743" cy="251300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1188223" y="4353348"/>
            <a:ext cx="11252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Casual</a:t>
            </a:r>
            <a:r>
              <a:rPr lang="de-DE" sz="1350" dirty="0"/>
              <a:t> Gamer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6605474" y="4349501"/>
            <a:ext cx="11252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Domino Fans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601207" y="5252843"/>
            <a:ext cx="45159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 dirty="0"/>
              <a:t>Herausforderung: </a:t>
            </a:r>
            <a:r>
              <a:rPr lang="de-DE" sz="1350" dirty="0"/>
              <a:t>beide Zielgruppen anwerben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3554284" y="4353348"/>
            <a:ext cx="11252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puzzler</a:t>
            </a:r>
            <a:endParaRPr lang="de-DE" sz="1350" dirty="0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2558535" y="3113066"/>
            <a:ext cx="512997" cy="3391838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95" y="2428834"/>
            <a:ext cx="2733455" cy="181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023"/>
            <a:ext cx="7774100" cy="4711954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4486276" y="2163536"/>
            <a:ext cx="1575707" cy="3592286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4414837" y="4591831"/>
            <a:ext cx="1718582" cy="604157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33" y="1747157"/>
            <a:ext cx="6541335" cy="4208690"/>
          </a:xfr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F0C8B83-0BFB-497F-A6AE-FAB6B340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3277030" y="1408889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Apple </a:t>
            </a:r>
            <a:r>
              <a:rPr lang="de-DE" sz="2400" b="1" dirty="0" err="1"/>
              <a:t>Appstore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/>
          </p:nvPr>
        </p:nvGraphicFramePr>
        <p:xfrm>
          <a:off x="589190" y="2171700"/>
          <a:ext cx="8395607" cy="375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llipse 5">
            <a:extLst>
              <a:ext uri="{FF2B5EF4-FFF2-40B4-BE49-F238E27FC236}">
                <a16:creationId xmlns:a16="http://schemas.microsoft.com/office/drawing/2014/main" id="{870D7F10-CA3C-4DE3-BB28-C34680C76B7D}"/>
              </a:ext>
            </a:extLst>
          </p:cNvPr>
          <p:cNvSpPr/>
          <p:nvPr/>
        </p:nvSpPr>
        <p:spPr>
          <a:xfrm>
            <a:off x="898071" y="2818719"/>
            <a:ext cx="979714" cy="97971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DF254E-CF31-44C7-8052-61D59F92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811" y="1416759"/>
            <a:ext cx="4229101" cy="422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 dirty="0"/>
              <a:t>Unique </a:t>
            </a:r>
            <a:r>
              <a:rPr lang="de-DE" sz="2400" b="1" dirty="0" err="1"/>
              <a:t>Selling</a:t>
            </a:r>
            <a:r>
              <a:rPr lang="de-DE" sz="2400" b="1" dirty="0"/>
              <a:t> Points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5" name="Kreuz 4">
            <a:extLst>
              <a:ext uri="{FF2B5EF4-FFF2-40B4-BE49-F238E27FC236}">
                <a16:creationId xmlns:a16="http://schemas.microsoft.com/office/drawing/2014/main" id="{29C747C9-7564-4DC6-AD5C-59E5FB6F4BD2}"/>
              </a:ext>
            </a:extLst>
          </p:cNvPr>
          <p:cNvSpPr/>
          <p:nvPr/>
        </p:nvSpPr>
        <p:spPr>
          <a:xfrm>
            <a:off x="1040945" y="2967717"/>
            <a:ext cx="693965" cy="681718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78EB6D-02A0-4D59-92FD-D27DAA00B33B}"/>
              </a:ext>
            </a:extLst>
          </p:cNvPr>
          <p:cNvSpPr/>
          <p:nvPr/>
        </p:nvSpPr>
        <p:spPr>
          <a:xfrm>
            <a:off x="898071" y="4627108"/>
            <a:ext cx="979714" cy="97971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Kreuz 7">
            <a:extLst>
              <a:ext uri="{FF2B5EF4-FFF2-40B4-BE49-F238E27FC236}">
                <a16:creationId xmlns:a16="http://schemas.microsoft.com/office/drawing/2014/main" id="{798DEC1B-0793-4E0D-ACC8-41E5C999D79A}"/>
              </a:ext>
            </a:extLst>
          </p:cNvPr>
          <p:cNvSpPr/>
          <p:nvPr/>
        </p:nvSpPr>
        <p:spPr>
          <a:xfrm>
            <a:off x="1040945" y="4776105"/>
            <a:ext cx="693965" cy="681718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01405-F98E-48F3-95AC-9F7BFC43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18682"/>
            <a:ext cx="9144000" cy="2905976"/>
          </a:xfrm>
        </p:spPr>
        <p:txBody>
          <a:bodyPr/>
          <a:lstStyle/>
          <a:p>
            <a:pPr marL="0" indent="0">
              <a:buNone/>
            </a:pPr>
            <a:r>
              <a:rPr lang="de-DE" sz="3000" dirty="0"/>
              <a:t>	0,79$  				2,99$  			4,99 – 6,99$ 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89" y="3179988"/>
            <a:ext cx="2946311" cy="1657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2" y="3179988"/>
            <a:ext cx="2959463" cy="1657299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46" y="3179988"/>
            <a:ext cx="2946310" cy="16572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0" y="5233942"/>
            <a:ext cx="530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Problem: Viele Spiele </a:t>
            </a:r>
            <a:r>
              <a:rPr lang="de-DE" sz="2400" b="1" dirty="0" err="1"/>
              <a:t>free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</a:t>
            </a:r>
            <a:r>
              <a:rPr lang="de-DE" sz="2400" b="1" dirty="0" err="1"/>
              <a:t>download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AA463-2486-469A-8965-3EFED35B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Hier Break-even mit 1$ 3$ 5$ 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/>
          </p:nvPr>
        </p:nvGraphicFramePr>
        <p:xfrm>
          <a:off x="1381805" y="2680096"/>
          <a:ext cx="6380390" cy="326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05BBACC7-77D4-436D-8482-A34AB5093CDD}"/>
              </a:ext>
            </a:extLst>
          </p:cNvPr>
          <p:cNvSpPr txBox="1"/>
          <p:nvPr/>
        </p:nvSpPr>
        <p:spPr>
          <a:xfrm>
            <a:off x="373516" y="2963636"/>
            <a:ext cx="113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30% </a:t>
            </a:r>
            <a:r>
              <a:rPr lang="de-DE" sz="1350" dirty="0" err="1"/>
              <a:t>platform</a:t>
            </a:r>
            <a:endParaRPr lang="de-DE" sz="1350" dirty="0"/>
          </a:p>
          <a:p>
            <a:r>
              <a:rPr lang="de-DE" sz="1350" dirty="0"/>
              <a:t>100$ </a:t>
            </a:r>
            <a:r>
              <a:rPr lang="de-DE" sz="1350" dirty="0" err="1"/>
              <a:t>apple</a:t>
            </a:r>
            <a:r>
              <a:rPr lang="de-DE" sz="1350" dirty="0"/>
              <a:t> </a:t>
            </a:r>
            <a:r>
              <a:rPr lang="de-DE" sz="1350" dirty="0" err="1"/>
              <a:t>app</a:t>
            </a:r>
            <a:r>
              <a:rPr lang="de-DE" sz="1350" dirty="0"/>
              <a:t> </a:t>
            </a:r>
            <a:r>
              <a:rPr lang="de-DE" sz="1350" dirty="0" err="1"/>
              <a:t>store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Budget/Kosten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/>
          </p:nvPr>
        </p:nvGraphicFramePr>
        <p:xfrm>
          <a:off x="-246881" y="2485604"/>
          <a:ext cx="4533131" cy="338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351214" y="1990162"/>
            <a:ext cx="3267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Stärken + Schwächen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3981358" y="3384237"/>
            <a:ext cx="1456058" cy="510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5656030" y="3050678"/>
            <a:ext cx="326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Hohe Marketingkosten um Reichweite zu erzielen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A16E0-2284-45D1-AFD0-442E7C7DFE13}"/>
              </a:ext>
            </a:extLst>
          </p:cNvPr>
          <p:cNvSpPr txBox="1"/>
          <p:nvPr/>
        </p:nvSpPr>
        <p:spPr>
          <a:xfrm>
            <a:off x="5761945" y="4316866"/>
            <a:ext cx="28656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Universelle App Kampagnen</a:t>
            </a:r>
          </a:p>
          <a:p>
            <a:r>
              <a:rPr lang="de-DE" sz="1350" dirty="0" err="1"/>
              <a:t>Youtube</a:t>
            </a:r>
            <a:endParaRPr lang="de-DE" sz="1350" dirty="0"/>
          </a:p>
          <a:p>
            <a:endParaRPr lang="de-DE" sz="1350" dirty="0"/>
          </a:p>
          <a:p>
            <a:r>
              <a:rPr lang="de-DE" sz="1350" dirty="0"/>
              <a:t>Am </a:t>
            </a:r>
            <a:r>
              <a:rPr lang="de-DE" sz="1350" dirty="0" err="1"/>
              <a:t>anfang</a:t>
            </a:r>
            <a:r>
              <a:rPr lang="de-DE" sz="1350" dirty="0"/>
              <a:t> hoher </a:t>
            </a:r>
            <a:r>
              <a:rPr lang="de-DE" sz="1350" dirty="0" err="1"/>
              <a:t>tagessatz</a:t>
            </a:r>
            <a:r>
              <a:rPr lang="de-DE" sz="1350" dirty="0"/>
              <a:t> dann stufenweise weniger</a:t>
            </a:r>
          </a:p>
          <a:p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1724-9008-464F-9E19-E0C8CB6D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 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0256D-35BF-4A82-9DED-ABAA8E14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497193"/>
            <a:ext cx="6711654" cy="4163537"/>
          </a:xfrm>
        </p:spPr>
        <p:txBody>
          <a:bodyPr anchor="t">
            <a:normAutofit/>
          </a:bodyPr>
          <a:lstStyle/>
          <a:p>
            <a:r>
              <a:rPr lang="de-DE" dirty="0" err="1"/>
              <a:t>Multiplatform</a:t>
            </a:r>
            <a:r>
              <a:rPr lang="de-DE" dirty="0"/>
              <a:t> support (Android/iOS/Windows)</a:t>
            </a:r>
          </a:p>
          <a:p>
            <a:r>
              <a:rPr lang="de-DE" dirty="0"/>
              <a:t>Unique </a:t>
            </a:r>
            <a:r>
              <a:rPr lang="de-DE" dirty="0" err="1"/>
              <a:t>concept</a:t>
            </a:r>
            <a:r>
              <a:rPr lang="de-DE" dirty="0"/>
              <a:t> (modern Domino game)</a:t>
            </a:r>
          </a:p>
          <a:p>
            <a:r>
              <a:rPr lang="de-DE" dirty="0" err="1"/>
              <a:t>Easly</a:t>
            </a:r>
            <a:r>
              <a:rPr lang="de-DE" dirty="0"/>
              <a:t> </a:t>
            </a:r>
            <a:r>
              <a:rPr lang="de-DE" dirty="0" err="1"/>
              <a:t>expandable</a:t>
            </a:r>
            <a:r>
              <a:rPr lang="de-DE" dirty="0"/>
              <a:t> (</a:t>
            </a:r>
            <a:r>
              <a:rPr lang="de-DE" dirty="0" err="1"/>
              <a:t>free</a:t>
            </a:r>
            <a:r>
              <a:rPr lang="de-DE" dirty="0"/>
              <a:t>/</a:t>
            </a:r>
            <a:r>
              <a:rPr lang="de-DE" dirty="0" err="1"/>
              <a:t>paid</a:t>
            </a:r>
            <a:r>
              <a:rPr lang="de-DE" dirty="0"/>
              <a:t> DLCs)</a:t>
            </a:r>
          </a:p>
        </p:txBody>
      </p:sp>
    </p:spTree>
    <p:extLst>
      <p:ext uri="{BB962C8B-B14F-4D97-AF65-F5344CB8AC3E}">
        <p14:creationId xmlns:p14="http://schemas.microsoft.com/office/powerpoint/2010/main" val="153522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CB066-CA3A-4994-8E1C-03A12E61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Objectives</a:t>
            </a:r>
            <a:r>
              <a:rPr lang="de-DE" dirty="0"/>
              <a:t> &amp;</a:t>
            </a:r>
            <a:br>
              <a:rPr lang="de-DE" dirty="0"/>
            </a:br>
            <a:r>
              <a:rPr lang="de-DE" dirty="0"/>
              <a:t>Game Rules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A4547-A897-48D0-8F7E-CDF3DC008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Goal:</a:t>
            </a:r>
          </a:p>
          <a:p>
            <a:pPr marL="0" indent="0">
              <a:buNone/>
            </a:pPr>
            <a:r>
              <a:rPr lang="de-DE" dirty="0"/>
              <a:t>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placing</a:t>
            </a:r>
            <a:r>
              <a:rPr lang="de-DE" dirty="0"/>
              <a:t> Domino </a:t>
            </a:r>
            <a:r>
              <a:rPr lang="de-DE" dirty="0" err="1"/>
              <a:t>rows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upgrades</a:t>
            </a:r>
            <a:r>
              <a:rPr lang="de-DE" dirty="0"/>
              <a:t> </a:t>
            </a:r>
            <a:r>
              <a:rPr lang="de-DE" dirty="0" err="1"/>
              <a:t>strategically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Rules:</a:t>
            </a:r>
          </a:p>
          <a:p>
            <a:r>
              <a:rPr lang="de-DE" dirty="0"/>
              <a:t>Place </a:t>
            </a:r>
            <a:r>
              <a:rPr lang="de-DE" dirty="0" err="1"/>
              <a:t>unlimited</a:t>
            </a:r>
            <a:r>
              <a:rPr lang="de-DE" dirty="0"/>
              <a:t> normal </a:t>
            </a:r>
            <a:r>
              <a:rPr lang="de-DE" dirty="0" err="1"/>
              <a:t>stones</a:t>
            </a:r>
            <a:r>
              <a:rPr lang="de-DE" dirty="0"/>
              <a:t> on flat </a:t>
            </a:r>
            <a:r>
              <a:rPr lang="de-DE" dirty="0" err="1"/>
              <a:t>surfaces</a:t>
            </a:r>
            <a:endParaRPr lang="de-DE" dirty="0"/>
          </a:p>
          <a:p>
            <a:r>
              <a:rPr lang="de-DE" dirty="0"/>
              <a:t>Upgrade a limited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stones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knocking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cannons</a:t>
            </a:r>
            <a:r>
              <a:rPr lang="de-DE" dirty="0"/>
              <a:t> and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a </a:t>
            </a:r>
            <a:r>
              <a:rPr lang="de-DE" dirty="0" err="1"/>
              <a:t>stone</a:t>
            </a:r>
            <a:r>
              <a:rPr lang="de-DE" dirty="0"/>
              <a:t> fall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pad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09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2A3F6-EA89-498B-9818-7C1B21B1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Controls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09383-56BF-4FDD-80CC-22EFE2B0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Turn and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fingers</a:t>
            </a:r>
            <a:endParaRPr lang="de-DE" dirty="0"/>
          </a:p>
          <a:p>
            <a:r>
              <a:rPr lang="de-DE" dirty="0"/>
              <a:t>Switch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and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r>
              <a:rPr lang="de-DE" dirty="0"/>
              <a:t>Place Domino </a:t>
            </a:r>
            <a:r>
              <a:rPr lang="de-DE" dirty="0" err="1"/>
              <a:t>rows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drawing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/>
              <a:t>Upgrade a Domino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/>
              <a:t>Turn </a:t>
            </a:r>
            <a:r>
              <a:rPr lang="de-DE" dirty="0" err="1"/>
              <a:t>cannons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Reload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and </a:t>
            </a:r>
            <a:r>
              <a:rPr lang="de-DE" dirty="0" err="1"/>
              <a:t>undo</a:t>
            </a:r>
            <a:r>
              <a:rPr lang="de-DE" dirty="0"/>
              <a:t> an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	 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644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89475" y="1371599"/>
            <a:ext cx="2205612" cy="2362201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73BDB74-310A-470F-BB85-17E7244D0DB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1248674"/>
          </a:xfrm>
        </p:spPr>
        <p:txBody>
          <a:bodyPr>
            <a:noAutofit/>
          </a:bodyPr>
          <a:lstStyle/>
          <a:p>
            <a:r>
              <a:rPr lang="de-DE" sz="1500" dirty="0" err="1"/>
              <a:t>Slides</a:t>
            </a:r>
            <a:r>
              <a:rPr lang="de-DE" sz="1500" dirty="0"/>
              <a:t> </a:t>
            </a:r>
            <a:r>
              <a:rPr lang="de-DE" sz="1500" dirty="0" err="1"/>
              <a:t>once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falls in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falling</a:t>
            </a:r>
            <a:r>
              <a:rPr lang="de-DE" sz="1500" dirty="0"/>
              <a:t> </a:t>
            </a:r>
            <a:r>
              <a:rPr lang="de-DE" sz="1500" dirty="0" err="1"/>
              <a:t>direction</a:t>
            </a:r>
            <a:r>
              <a:rPr lang="de-DE" sz="1500" dirty="0"/>
              <a:t>, </a:t>
            </a:r>
            <a:r>
              <a:rPr lang="de-DE" sz="1500" dirty="0" err="1"/>
              <a:t>can</a:t>
            </a:r>
            <a:r>
              <a:rPr lang="de-DE" sz="1500" dirty="0"/>
              <a:t> pass </a:t>
            </a:r>
            <a:r>
              <a:rPr lang="de-DE" sz="1500" dirty="0" err="1"/>
              <a:t>stairs</a:t>
            </a:r>
            <a:endParaRPr lang="de-DE" sz="15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304B305-65BF-4063-B892-4E22892FD4D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1248674"/>
          </a:xfrm>
        </p:spPr>
        <p:txBody>
          <a:bodyPr>
            <a:normAutofit/>
          </a:bodyPr>
          <a:lstStyle/>
          <a:p>
            <a:r>
              <a:rPr lang="de-DE" sz="1500" dirty="0"/>
              <a:t>Blows </a:t>
            </a:r>
            <a:r>
              <a:rPr lang="de-DE" sz="1500" dirty="0" err="1"/>
              <a:t>up</a:t>
            </a:r>
            <a:r>
              <a:rPr lang="de-DE" sz="1500" dirty="0"/>
              <a:t> </a:t>
            </a:r>
            <a:r>
              <a:rPr lang="de-DE" sz="1500" dirty="0" err="1"/>
              <a:t>walls</a:t>
            </a:r>
            <a:r>
              <a:rPr lang="de-DE" sz="1500" dirty="0"/>
              <a:t> </a:t>
            </a:r>
            <a:r>
              <a:rPr lang="de-DE" sz="1500" dirty="0" err="1"/>
              <a:t>that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</a:t>
            </a:r>
            <a:r>
              <a:rPr lang="de-DE" sz="1500" dirty="0" err="1"/>
              <a:t>touches</a:t>
            </a:r>
            <a:r>
              <a:rPr lang="de-DE" sz="1500" dirty="0"/>
              <a:t>, </a:t>
            </a:r>
            <a:r>
              <a:rPr lang="de-DE" sz="1500" dirty="0" err="1"/>
              <a:t>causes</a:t>
            </a:r>
            <a:r>
              <a:rPr lang="de-DE" sz="1500" dirty="0"/>
              <a:t> a </a:t>
            </a:r>
            <a:r>
              <a:rPr lang="de-DE" sz="1500" dirty="0" err="1"/>
              <a:t>big</a:t>
            </a:r>
            <a:r>
              <a:rPr lang="de-DE" sz="1500" dirty="0"/>
              <a:t> </a:t>
            </a:r>
            <a:r>
              <a:rPr lang="de-DE" sz="1500" dirty="0" err="1"/>
              <a:t>shockwave</a:t>
            </a:r>
            <a:endParaRPr lang="de-DE" sz="150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44916" y="1371599"/>
            <a:ext cx="2199658" cy="2362201"/>
          </a:xfr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D14E38C-9001-4865-9806-690509381B1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195266" cy="1248674"/>
          </a:xfrm>
        </p:spPr>
        <p:txBody>
          <a:bodyPr>
            <a:normAutofit/>
          </a:bodyPr>
          <a:lstStyle/>
          <a:p>
            <a:r>
              <a:rPr lang="de-DE" sz="1500" dirty="0"/>
              <a:t>Can </a:t>
            </a:r>
            <a:r>
              <a:rPr lang="de-DE" sz="1500" dirty="0" err="1"/>
              <a:t>reach</a:t>
            </a:r>
            <a:r>
              <a:rPr lang="de-DE" sz="1500" dirty="0"/>
              <a:t> </a:t>
            </a:r>
            <a:r>
              <a:rPr lang="de-DE" sz="1500" dirty="0" err="1"/>
              <a:t>farther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well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hit</a:t>
            </a:r>
            <a:r>
              <a:rPr lang="de-DE" sz="1500" dirty="0"/>
              <a:t> </a:t>
            </a:r>
            <a:r>
              <a:rPr lang="de-DE" sz="1500" dirty="0" err="1"/>
              <a:t>objects</a:t>
            </a:r>
            <a:r>
              <a:rPr lang="de-DE" sz="1500" dirty="0"/>
              <a:t> like </a:t>
            </a:r>
            <a:r>
              <a:rPr lang="de-DE" sz="1500" dirty="0" err="1"/>
              <a:t>boulders</a:t>
            </a:r>
            <a:r>
              <a:rPr lang="de-DE" sz="1500" dirty="0"/>
              <a:t> </a:t>
            </a:r>
            <a:r>
              <a:rPr lang="de-DE" sz="1500" dirty="0" err="1"/>
              <a:t>harder</a:t>
            </a:r>
            <a:endParaRPr lang="de-DE" sz="1500" dirty="0"/>
          </a:p>
        </p:txBody>
      </p:sp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7825" y="1371600"/>
            <a:ext cx="2198688" cy="2362200"/>
          </a:xfrm>
        </p:spPr>
      </p:pic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 Plug-In for Unity</a:t>
            </a:r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908</Words>
  <Application>Microsoft Office PowerPoint</Application>
  <PresentationFormat>Bildschirmpräsentation (4:3)</PresentationFormat>
  <Paragraphs>289</Paragraphs>
  <Slides>26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宋体</vt:lpstr>
      <vt:lpstr>Arial</vt:lpstr>
      <vt:lpstr>Century Gothic</vt:lpstr>
      <vt:lpstr>Wingdings</vt:lpstr>
      <vt:lpstr>Wingdings 3</vt:lpstr>
      <vt:lpstr>Ion</vt:lpstr>
      <vt:lpstr>Kings of Dominia</vt:lpstr>
      <vt:lpstr>Trailer</vt:lpstr>
      <vt:lpstr>Game Overview</vt:lpstr>
      <vt:lpstr>High Concept &amp; Unique Selling Points</vt:lpstr>
      <vt:lpstr>Game Objectives &amp; Game Rules</vt:lpstr>
      <vt:lpstr>Game Controls</vt:lpstr>
      <vt:lpstr>Stone Types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  <vt:lpstr>Kosten</vt:lpstr>
      <vt:lpstr>Kosten</vt:lpstr>
      <vt:lpstr>Kosten</vt:lpstr>
      <vt:lpstr>Marketing</vt:lpstr>
      <vt:lpstr>PowerPoint-Präsentation</vt:lpstr>
      <vt:lpstr>Marketing</vt:lpstr>
      <vt:lpstr>Marketing</vt:lpstr>
      <vt:lpstr>Preis</vt:lpstr>
      <vt:lpstr>Break-Even</vt:lpstr>
      <vt:lpstr>Marketing Budget/Kosten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ga96sep</cp:lastModifiedBy>
  <cp:revision>80</cp:revision>
  <dcterms:created xsi:type="dcterms:W3CDTF">2018-03-04T14:17:31Z</dcterms:created>
  <dcterms:modified xsi:type="dcterms:W3CDTF">2018-03-06T12:41:14Z</dcterms:modified>
</cp:coreProperties>
</file>